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450" r:id="rId2"/>
    <p:sldId id="703" r:id="rId3"/>
    <p:sldId id="694" r:id="rId4"/>
    <p:sldId id="695" r:id="rId5"/>
    <p:sldId id="696" r:id="rId6"/>
    <p:sldId id="697" r:id="rId7"/>
    <p:sldId id="698" r:id="rId8"/>
    <p:sldId id="699" r:id="rId9"/>
    <p:sldId id="700" r:id="rId10"/>
    <p:sldId id="701" r:id="rId11"/>
    <p:sldId id="704" r:id="rId12"/>
    <p:sldId id="705" r:id="rId13"/>
    <p:sldId id="706" r:id="rId14"/>
    <p:sldId id="707" r:id="rId15"/>
    <p:sldId id="708" r:id="rId16"/>
    <p:sldId id="709" r:id="rId17"/>
    <p:sldId id="70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83" autoAdjust="0"/>
    <p:restoredTop sz="87350" autoAdjust="0"/>
  </p:normalViewPr>
  <p:slideViewPr>
    <p:cSldViewPr snapToGrid="0" snapToObjects="1">
      <p:cViewPr varScale="1">
        <p:scale>
          <a:sx n="114" d="100"/>
          <a:sy n="114" d="100"/>
        </p:scale>
        <p:origin x="153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9/20/20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9/20/20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everyone</a:t>
            </a:r>
          </a:p>
          <a:p>
            <a:endParaRPr lang="en-US" dirty="0"/>
          </a:p>
          <a:p>
            <a:r>
              <a:rPr lang="en-US" dirty="0"/>
              <a:t>Today we are looking into control flow in C++.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49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9/20/20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9/20/20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9/20/20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9/20/20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9/20/20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9/20/20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9/20/20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9/20/20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tsung-wei-huang/cs1410-40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94816252792" TargetMode="External"/><Relationship Id="rId2" Type="http://schemas.openxmlformats.org/officeDocument/2006/relationships/hyperlink" Target="https://github.com/tsung-wei-huang/cs1410-4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tah.zoom.us/j/99070521933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32" y="569799"/>
            <a:ext cx="7980533" cy="2221397"/>
          </a:xfrm>
        </p:spPr>
        <p:txBody>
          <a:bodyPr/>
          <a:lstStyle/>
          <a:p>
            <a:r>
              <a:rPr lang="en-US" sz="4800" dirty="0"/>
              <a:t>Lecture 8: Control Statements – Part V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F20315-DE39-3449-AB66-64DCADCD28A4}"/>
              </a:ext>
            </a:extLst>
          </p:cNvPr>
          <p:cNvSpPr txBox="1"/>
          <p:nvPr/>
        </p:nvSpPr>
        <p:spPr>
          <a:xfrm>
            <a:off x="581732" y="2209701"/>
            <a:ext cx="7833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 page: </a:t>
            </a:r>
            <a:r>
              <a:rPr lang="en-US" sz="2400" dirty="0">
                <a:hlinkClick r:id="rId4"/>
              </a:rPr>
              <a:t>https://github.com/tsung-wei-huang/cs1410-40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DDCEA6-371D-E04C-AFD7-3B4F4730B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610A60-91F6-FF4A-9BDE-B344BDCD5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in Infinite Loop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14089-7A1D-7C41-ADEF-E82A879E5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Infinite loops are helpful when the termination condition is generated inside the loop</a:t>
            </a:r>
          </a:p>
          <a:p>
            <a:pPr>
              <a:buNone/>
            </a:pPr>
            <a:r>
              <a:rPr lang="en-US" altLang="zh-TW" sz="2000" dirty="0">
                <a:latin typeface="Lucida Console" panose="020B0609040504020204" pitchFamily="49" charset="0"/>
              </a:rPr>
              <a:t>	  while (1) {</a:t>
            </a:r>
          </a:p>
          <a:p>
            <a:pPr>
              <a:buNone/>
            </a:pPr>
            <a:r>
              <a:rPr lang="en-US" altLang="zh-TW" sz="2000" dirty="0">
                <a:latin typeface="Lucida Console" panose="020B0609040504020204" pitchFamily="49" charset="0"/>
              </a:rPr>
              <a:t>		......</a:t>
            </a:r>
          </a:p>
          <a:p>
            <a:pPr>
              <a:buNone/>
            </a:pPr>
            <a:r>
              <a:rPr lang="en-US" altLang="zh-TW" sz="2000" dirty="0">
                <a:latin typeface="Lucida Console" panose="020B0609040504020204" pitchFamily="49" charset="0"/>
              </a:rPr>
              <a:t>		</a:t>
            </a:r>
            <a:r>
              <a:rPr lang="en-US" altLang="zh-TW" sz="2000" dirty="0" err="1">
                <a:latin typeface="Lucida Console" panose="020B0609040504020204" pitchFamily="49" charset="0"/>
              </a:rPr>
              <a:t>ans</a:t>
            </a:r>
            <a:r>
              <a:rPr lang="en-US" altLang="zh-TW" sz="2000" dirty="0">
                <a:latin typeface="Lucida Console" panose="020B0609040504020204" pitchFamily="49" charset="0"/>
              </a:rPr>
              <a:t> = a * b;</a:t>
            </a:r>
          </a:p>
          <a:p>
            <a:pPr>
              <a:buNone/>
            </a:pPr>
            <a:r>
              <a:rPr lang="en-US" altLang="zh-TW" sz="2000" dirty="0">
                <a:latin typeface="Lucida Console" panose="020B0609040504020204" pitchFamily="49" charset="0"/>
              </a:rPr>
              <a:t>	     if (</a:t>
            </a:r>
            <a:r>
              <a:rPr lang="en-US" altLang="zh-TW" sz="2000" dirty="0" err="1">
                <a:latin typeface="Lucida Console" panose="020B0609040504020204" pitchFamily="49" charset="0"/>
              </a:rPr>
              <a:t>ans</a:t>
            </a:r>
            <a:r>
              <a:rPr lang="en-US" altLang="zh-TW" sz="2000" dirty="0">
                <a:latin typeface="Lucida Console" panose="020B0609040504020204" pitchFamily="49" charset="0"/>
              </a:rPr>
              <a:t> == 0) break;</a:t>
            </a:r>
          </a:p>
          <a:p>
            <a:pPr>
              <a:buNone/>
            </a:pPr>
            <a:r>
              <a:rPr lang="en-US" altLang="zh-TW" sz="2000" dirty="0">
                <a:latin typeface="Lucida Console" panose="020B0609040504020204" pitchFamily="49" charset="0"/>
              </a:rPr>
              <a:t>	     ......</a:t>
            </a:r>
          </a:p>
          <a:p>
            <a:pPr>
              <a:buNone/>
            </a:pPr>
            <a:r>
              <a:rPr lang="en-US" altLang="zh-TW" sz="2000" dirty="0">
                <a:latin typeface="Lucida Console" panose="020B0609040504020204" pitchFamily="49" charset="0"/>
              </a:rPr>
              <a:t>	  }</a:t>
            </a:r>
            <a:endParaRPr lang="en-US" altLang="zh-TW" sz="2000" i="1" dirty="0">
              <a:solidFill>
                <a:srgbClr val="000000"/>
              </a:solidFill>
              <a:latin typeface="AGaramond" pitchFamily="50" charset="0"/>
            </a:endParaRP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Should be used with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break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to terminate the loop</a:t>
            </a:r>
          </a:p>
          <a:p>
            <a:pPr lvl="1">
              <a:spcBef>
                <a:spcPts val="4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Make sure the condition will eventually become TRUE</a:t>
            </a: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If sentinel-controlled loop can be used instead, use it !!</a:t>
            </a:r>
          </a:p>
          <a:p>
            <a:pPr lvl="1">
              <a:spcBef>
                <a:spcPts val="4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Infinite loops are not easy to debug</a:t>
            </a:r>
          </a:p>
          <a:p>
            <a:endParaRPr lang="zh-TW" altLang="en-US" dirty="0"/>
          </a:p>
          <a:p>
            <a:endParaRPr lang="en-US" dirty="0"/>
          </a:p>
        </p:txBody>
      </p:sp>
      <p:sp>
        <p:nvSpPr>
          <p:cNvPr id="5" name="Line 11">
            <a:extLst>
              <a:ext uri="{FF2B5EF4-FFF2-40B4-BE49-F238E27FC236}">
                <a16:creationId xmlns:a16="http://schemas.microsoft.com/office/drawing/2014/main" id="{C50666CA-90CD-F947-BF45-FD14DFEA8C1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86875" y="2283444"/>
            <a:ext cx="990600" cy="762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zh-TW" altLang="en-US"/>
          </a:p>
        </p:txBody>
      </p:sp>
      <p:sp>
        <p:nvSpPr>
          <p:cNvPr id="6" name="Text Box 12">
            <a:extLst>
              <a:ext uri="{FF2B5EF4-FFF2-40B4-BE49-F238E27FC236}">
                <a16:creationId xmlns:a16="http://schemas.microsoft.com/office/drawing/2014/main" id="{BDF02745-B4C4-874E-9FA9-F178D8D9E3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3675" y="2207244"/>
            <a:ext cx="25765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286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sz="2000" dirty="0">
                <a:solidFill>
                  <a:srgbClr val="0000FF"/>
                </a:solidFill>
                <a:ea typeface="新細明體" panose="02020500000000000000" pitchFamily="18" charset="-120"/>
                <a:cs typeface="AGaramond" pitchFamily="50" charset="0"/>
              </a:rPr>
              <a:t>1 (non-zero value)</a:t>
            </a:r>
          </a:p>
          <a:p>
            <a:pPr eaLnBrk="1" hangingPunct="1"/>
            <a:r>
              <a:rPr lang="en-US" altLang="zh-TW" sz="2000" dirty="0">
                <a:solidFill>
                  <a:srgbClr val="0000FF"/>
                </a:solidFill>
                <a:ea typeface="新細明體" panose="02020500000000000000" pitchFamily="18" charset="-120"/>
                <a:cs typeface="AGaramond" pitchFamily="50" charset="0"/>
              </a:rPr>
              <a:t>means always TRUE</a:t>
            </a:r>
          </a:p>
        </p:txBody>
      </p:sp>
    </p:spTree>
    <p:extLst>
      <p:ext uri="{BB962C8B-B14F-4D97-AF65-F5344CB8AC3E}">
        <p14:creationId xmlns:p14="http://schemas.microsoft.com/office/powerpoint/2010/main" val="85334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08CA3-79E0-C04E-85B3-FF41C4E3E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CD923C-3CAA-9246-AB06-E5558F58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182C9A-180A-694F-8FE7-CDA455002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404754"/>
          </a:xfrm>
        </p:spPr>
        <p:txBody>
          <a:bodyPr/>
          <a:lstStyle/>
          <a:p>
            <a:r>
              <a:rPr lang="en-US" dirty="0"/>
              <a:t>Write a program that prints all multiples of 3</a:t>
            </a:r>
          </a:p>
          <a:p>
            <a:pPr lvl="1"/>
            <a:r>
              <a:rPr lang="en-US" dirty="0"/>
              <a:t>Version 1: for loop + continue</a:t>
            </a:r>
          </a:p>
          <a:p>
            <a:pPr lvl="1"/>
            <a:r>
              <a:rPr lang="en-US" dirty="0"/>
              <a:t>Version 2: while loop + break</a:t>
            </a:r>
          </a:p>
          <a:p>
            <a:r>
              <a:rPr lang="en-US" dirty="0"/>
              <a:t>Input: N</a:t>
            </a:r>
          </a:p>
          <a:p>
            <a:r>
              <a:rPr lang="en-US" dirty="0"/>
              <a:t>Output: multiples of 3 in the range [1, n]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N=10 =&gt; output: 3, 6, 9</a:t>
            </a:r>
          </a:p>
          <a:p>
            <a:pPr lvl="1"/>
            <a:r>
              <a:rPr lang="en-US" dirty="0"/>
              <a:t>N=17 =&gt; output: 3, 6, 9, 12, 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582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08CA3-79E0-C04E-85B3-FF41C4E3E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CD923C-3CAA-9246-AB06-E5558F58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2: 3n+1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182C9A-180A-694F-8FE7-CDA455002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404754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/>
              <a:t>Consider the following two operations on an arbitrary positive integer: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If the number is even, divide it by two.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If the number is odd, triple it and add one.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0" dirty="0"/>
              <a:t>The </a:t>
            </a:r>
            <a:r>
              <a:rPr lang="en-US" b="0" dirty="0" err="1"/>
              <a:t>Collatz</a:t>
            </a:r>
            <a:r>
              <a:rPr lang="en-US" b="0" dirty="0"/>
              <a:t> conjecture is: </a:t>
            </a:r>
            <a:r>
              <a:rPr lang="en-US" b="0" i="1" dirty="0"/>
              <a:t>This process will eventually reach the number 1, regardless of which positive integer is chosen initially. </a:t>
            </a:r>
          </a:p>
          <a:p>
            <a:pPr marL="0" indent="0">
              <a:buNone/>
            </a:pPr>
            <a:endParaRPr lang="en-US" b="0" i="1" dirty="0"/>
          </a:p>
          <a:p>
            <a:pPr marL="0" indent="0">
              <a:buNone/>
            </a:pPr>
            <a:r>
              <a:rPr lang="en-US" b="0" dirty="0"/>
              <a:t>Write a program that takes an input N and then prints your progress of 3n+1. For example, when N=12, your program prints 12, 6, 3, 10, 5, 16, 8, 4, 2, 1.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276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9AEE6C-EC1C-0549-B801-D13E23D5B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04CFDC-9992-0546-916C-5FC03CD04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&amp; Continue Scope of Effect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FD957-3A93-E943-9466-E6F44CC05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443797"/>
          </a:xfrm>
        </p:spPr>
        <p:txBody>
          <a:bodyPr>
            <a:normAutofit lnSpcReduction="10000"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nested loops, </a:t>
            </a:r>
            <a:r>
              <a:rPr lang="en-US" altLang="zh-TW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break/continue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only affect the most inner loop where the </a:t>
            </a:r>
            <a:r>
              <a:rPr lang="en-US" altLang="zh-TW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break/continue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stands</a:t>
            </a:r>
          </a:p>
          <a:p>
            <a:pPr>
              <a:buNone/>
            </a:pP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	  for (</a:t>
            </a:r>
            <a:r>
              <a:rPr lang="en-US" altLang="zh-TW" sz="1800" dirty="0" err="1">
                <a:latin typeface="Lucida Console" panose="020B0609040504020204" pitchFamily="49" charset="0"/>
                <a:cs typeface="Times New Roman" panose="02020603050405020304" pitchFamily="18" charset="0"/>
              </a:rPr>
              <a:t>i</a:t>
            </a: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=1; </a:t>
            </a:r>
            <a:r>
              <a:rPr lang="en-US" altLang="zh-TW" sz="1800" dirty="0" err="1">
                <a:latin typeface="Lucida Console" panose="020B0609040504020204" pitchFamily="49" charset="0"/>
                <a:cs typeface="Times New Roman" panose="02020603050405020304" pitchFamily="18" charset="0"/>
              </a:rPr>
              <a:t>i</a:t>
            </a: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&lt;=5; </a:t>
            </a:r>
            <a:r>
              <a:rPr lang="en-US" altLang="zh-TW" sz="1800" dirty="0" err="1">
                <a:latin typeface="Lucida Console" panose="020B0609040504020204" pitchFamily="49" charset="0"/>
                <a:cs typeface="Times New Roman" panose="02020603050405020304" pitchFamily="18" charset="0"/>
              </a:rPr>
              <a:t>i</a:t>
            </a: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++)</a:t>
            </a:r>
          </a:p>
          <a:p>
            <a:pPr>
              <a:buNone/>
            </a:pP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	  {  for (j=1; j&lt;=3; </a:t>
            </a:r>
            <a:r>
              <a:rPr lang="en-US" altLang="zh-TW" sz="1800" dirty="0" err="1">
                <a:latin typeface="Lucida Console" panose="020B0609040504020204" pitchFamily="49" charset="0"/>
                <a:cs typeface="Times New Roman" panose="02020603050405020304" pitchFamily="18" charset="0"/>
              </a:rPr>
              <a:t>j++</a:t>
            </a: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)</a:t>
            </a:r>
          </a:p>
          <a:p>
            <a:pPr>
              <a:buNone/>
            </a:pP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	     {  </a:t>
            </a:r>
          </a:p>
          <a:p>
            <a:pPr>
              <a:buNone/>
            </a:pP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         </a:t>
            </a:r>
            <a:r>
              <a:rPr lang="en-US" altLang="zh-TW" sz="1800" dirty="0" err="1">
                <a:latin typeface="Lucida Console" panose="020B0609040504020204" pitchFamily="49" charset="0"/>
                <a:cs typeface="Times New Roman" panose="02020603050405020304" pitchFamily="18" charset="0"/>
              </a:rPr>
              <a:t>printf</a:t>
            </a: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(“(%</a:t>
            </a:r>
            <a:r>
              <a:rPr lang="en-US" altLang="zh-TW" sz="1800" dirty="0" err="1">
                <a:latin typeface="Lucida Console" panose="020B0609040504020204" pitchFamily="49" charset="0"/>
                <a:cs typeface="Times New Roman" panose="02020603050405020304" pitchFamily="18" charset="0"/>
              </a:rPr>
              <a:t>d,%d</a:t>
            </a: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) “,</a:t>
            </a:r>
            <a:r>
              <a:rPr lang="en-US" altLang="zh-TW" sz="1800" dirty="0" err="1">
                <a:latin typeface="Lucida Console" panose="020B0609040504020204" pitchFamily="49" charset="0"/>
                <a:cs typeface="Times New Roman" panose="02020603050405020304" pitchFamily="18" charset="0"/>
              </a:rPr>
              <a:t>i,j</a:t>
            </a: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); </a:t>
            </a:r>
          </a:p>
          <a:p>
            <a:pPr>
              <a:buNone/>
            </a:pP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		      if (</a:t>
            </a:r>
            <a:r>
              <a:rPr lang="en-US" altLang="zh-TW" sz="1800" dirty="0" err="1">
                <a:latin typeface="Lucida Console" panose="020B0609040504020204" pitchFamily="49" charset="0"/>
                <a:cs typeface="Times New Roman" panose="02020603050405020304" pitchFamily="18" charset="0"/>
              </a:rPr>
              <a:t>i</a:t>
            </a: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==3) break;</a:t>
            </a:r>
          </a:p>
          <a:p>
            <a:pPr>
              <a:buNone/>
            </a:pP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       }</a:t>
            </a:r>
          </a:p>
          <a:p>
            <a:pPr>
              <a:buNone/>
            </a:pP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       </a:t>
            </a:r>
            <a:r>
              <a:rPr lang="en-US" altLang="zh-TW" sz="1800" dirty="0" err="1">
                <a:latin typeface="Lucida Console" panose="020B0609040504020204" pitchFamily="49" charset="0"/>
                <a:cs typeface="Times New Roman" panose="02020603050405020304" pitchFamily="18" charset="0"/>
              </a:rPr>
              <a:t>printf</a:t>
            </a: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(“\n”);</a:t>
            </a:r>
          </a:p>
          <a:p>
            <a:pPr>
              <a:buNone/>
            </a:pPr>
            <a:r>
              <a:rPr lang="en-US" altLang="zh-TW" sz="1800" dirty="0">
                <a:latin typeface="Lucida Console" panose="020B0609040504020204" pitchFamily="49" charset="0"/>
                <a:cs typeface="Times New Roman" panose="02020603050405020304" pitchFamily="18" charset="0"/>
              </a:rPr>
              <a:t>    }</a:t>
            </a:r>
          </a:p>
          <a:p>
            <a:pPr>
              <a:spcBef>
                <a:spcPct val="0"/>
              </a:spcBef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altLang="zh-TW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used to skip</a:t>
            </a:r>
          </a:p>
          <a:p>
            <a:pPr>
              <a:spcBef>
                <a:spcPct val="0"/>
              </a:spcBef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following </a:t>
            </a:r>
            <a:r>
              <a:rPr lang="en-US" altLang="zh-TW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switch</a:t>
            </a:r>
          </a:p>
          <a:p>
            <a:pPr>
              <a:spcBef>
                <a:spcPct val="0"/>
              </a:spcBef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statements, it has no</a:t>
            </a:r>
          </a:p>
          <a:p>
            <a:pPr>
              <a:spcBef>
                <a:spcPct val="0"/>
              </a:spcBef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effects on the outside loop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One-time use only</a:t>
            </a:r>
          </a:p>
          <a:p>
            <a:endParaRPr lang="zh-TW" altLang="en-US" dirty="0"/>
          </a:p>
          <a:p>
            <a:endParaRPr lang="en-US" dirty="0"/>
          </a:p>
        </p:txBody>
      </p:sp>
      <p:sp>
        <p:nvSpPr>
          <p:cNvPr id="5" name="Text Box 6">
            <a:extLst>
              <a:ext uri="{FF2B5EF4-FFF2-40B4-BE49-F238E27FC236}">
                <a16:creationId xmlns:a16="http://schemas.microsoft.com/office/drawing/2014/main" id="{352F4C27-2F42-7F43-B6D6-71BD13310654}"/>
              </a:ext>
            </a:extLst>
          </p:cNvPr>
          <p:cNvSpPr txBox="1">
            <a:spLocks noChangeArrowheads="1"/>
          </p:cNvSpPr>
          <p:nvPr/>
        </p:nvSpPr>
        <p:spPr bwMode="blackWhite">
          <a:xfrm>
            <a:off x="6444208" y="2276872"/>
            <a:ext cx="1730375" cy="1474788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marL="2286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dirty="0">
                <a:solidFill>
                  <a:srgbClr val="660033"/>
                </a:solidFill>
                <a:ea typeface="新細明體" panose="02020500000000000000" pitchFamily="18" charset="-120"/>
                <a:cs typeface="AGaramond" pitchFamily="50" charset="0"/>
              </a:rPr>
              <a:t>(1,1) (1,2) (1,3)</a:t>
            </a:r>
          </a:p>
          <a:p>
            <a:pPr eaLnBrk="1" hangingPunct="1"/>
            <a:r>
              <a:rPr lang="en-US" altLang="zh-TW" dirty="0">
                <a:solidFill>
                  <a:srgbClr val="660033"/>
                </a:solidFill>
                <a:ea typeface="新細明體" panose="02020500000000000000" pitchFamily="18" charset="-120"/>
                <a:cs typeface="AGaramond" pitchFamily="50" charset="0"/>
              </a:rPr>
              <a:t>(2,1) (2,2) (2,3)</a:t>
            </a:r>
          </a:p>
          <a:p>
            <a:pPr eaLnBrk="1" hangingPunct="1"/>
            <a:r>
              <a:rPr lang="en-US" altLang="zh-TW" dirty="0">
                <a:solidFill>
                  <a:srgbClr val="660033"/>
                </a:solidFill>
                <a:ea typeface="新細明體" panose="02020500000000000000" pitchFamily="18" charset="-120"/>
                <a:cs typeface="AGaramond" pitchFamily="50" charset="0"/>
              </a:rPr>
              <a:t>(3,1)</a:t>
            </a:r>
          </a:p>
          <a:p>
            <a:pPr eaLnBrk="1" hangingPunct="1"/>
            <a:r>
              <a:rPr lang="en-US" altLang="zh-TW" dirty="0">
                <a:solidFill>
                  <a:srgbClr val="660033"/>
                </a:solidFill>
                <a:ea typeface="新細明體" panose="02020500000000000000" pitchFamily="18" charset="-120"/>
                <a:cs typeface="AGaramond" pitchFamily="50" charset="0"/>
              </a:rPr>
              <a:t>(4,1) (4,2) (4,3)</a:t>
            </a:r>
          </a:p>
          <a:p>
            <a:pPr eaLnBrk="1" hangingPunct="1"/>
            <a:r>
              <a:rPr lang="en-US" altLang="zh-TW" dirty="0">
                <a:solidFill>
                  <a:srgbClr val="660033"/>
                </a:solidFill>
                <a:ea typeface="新細明體" panose="02020500000000000000" pitchFamily="18" charset="-120"/>
                <a:cs typeface="AGaramond" pitchFamily="50" charset="0"/>
              </a:rPr>
              <a:t>(5,1) (5,2) (5,3)</a:t>
            </a:r>
          </a:p>
        </p:txBody>
      </p:sp>
      <p:sp>
        <p:nvSpPr>
          <p:cNvPr id="6" name="Line 7">
            <a:extLst>
              <a:ext uri="{FF2B5EF4-FFF2-40B4-BE49-F238E27FC236}">
                <a16:creationId xmlns:a16="http://schemas.microsoft.com/office/drawing/2014/main" id="{DD0C34D0-8F8D-A046-B641-3D74C2759C4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72000" y="3038872"/>
            <a:ext cx="1796008" cy="390128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zh-TW" altLang="en-US"/>
          </a:p>
        </p:txBody>
      </p:sp>
      <p:sp>
        <p:nvSpPr>
          <p:cNvPr id="7" name="Text Box 8">
            <a:extLst>
              <a:ext uri="{FF2B5EF4-FFF2-40B4-BE49-F238E27FC236}">
                <a16:creationId xmlns:a16="http://schemas.microsoft.com/office/drawing/2014/main" id="{B120FB9A-612F-E74C-B6A6-9D9523B4F8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2608" y="2353072"/>
            <a:ext cx="1327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286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>
                <a:solidFill>
                  <a:srgbClr val="0000FF"/>
                </a:solidFill>
                <a:ea typeface="新細明體" panose="02020500000000000000" pitchFamily="18" charset="-120"/>
                <a:cs typeface="AGaramond" pitchFamily="50" charset="0"/>
              </a:rPr>
              <a:t>break inner</a:t>
            </a:r>
          </a:p>
          <a:p>
            <a:pPr eaLnBrk="1" hangingPunct="1"/>
            <a:r>
              <a:rPr lang="en-US" altLang="zh-TW">
                <a:solidFill>
                  <a:srgbClr val="0000FF"/>
                </a:solidFill>
                <a:ea typeface="新細明體" panose="02020500000000000000" pitchFamily="18" charset="-120"/>
                <a:cs typeface="AGaramond" pitchFamily="50" charset="0"/>
              </a:rPr>
              <a:t>loop j only</a:t>
            </a:r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4EEE8263-B161-224F-954E-697226F507A9}"/>
              </a:ext>
            </a:extLst>
          </p:cNvPr>
          <p:cNvSpPr>
            <a:spLocks/>
          </p:cNvSpPr>
          <p:nvPr/>
        </p:nvSpPr>
        <p:spPr bwMode="auto">
          <a:xfrm>
            <a:off x="3478758" y="3429000"/>
            <a:ext cx="1054100" cy="533400"/>
          </a:xfrm>
          <a:custGeom>
            <a:avLst/>
            <a:gdLst>
              <a:gd name="T0" fmla="*/ 1546094145 w 616"/>
              <a:gd name="T1" fmla="*/ 0 h 336"/>
              <a:gd name="T2" fmla="*/ 1546094145 w 616"/>
              <a:gd name="T3" fmla="*/ 483870023 h 336"/>
              <a:gd name="T4" fmla="*/ 0 w 616"/>
              <a:gd name="T5" fmla="*/ 846772589 h 336"/>
              <a:gd name="T6" fmla="*/ 0 60000 65536"/>
              <a:gd name="T7" fmla="*/ 0 60000 65536"/>
              <a:gd name="T8" fmla="*/ 0 60000 65536"/>
              <a:gd name="T9" fmla="*/ 0 w 616"/>
              <a:gd name="T10" fmla="*/ 0 h 336"/>
              <a:gd name="T11" fmla="*/ 616 w 616"/>
              <a:gd name="T12" fmla="*/ 336 h 3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16" h="336">
                <a:moveTo>
                  <a:pt x="528" y="0"/>
                </a:moveTo>
                <a:cubicBezTo>
                  <a:pt x="572" y="68"/>
                  <a:pt x="616" y="136"/>
                  <a:pt x="528" y="192"/>
                </a:cubicBezTo>
                <a:cubicBezTo>
                  <a:pt x="440" y="248"/>
                  <a:pt x="220" y="292"/>
                  <a:pt x="0" y="336"/>
                </a:cubicBezTo>
              </a:path>
            </a:pathLst>
          </a:custGeom>
          <a:noFill/>
          <a:ln w="25400" cap="flat" cmpd="sng">
            <a:solidFill>
              <a:srgbClr val="FF0000"/>
            </a:solidFill>
            <a:prstDash val="solid"/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zh-TW" altLang="en-US"/>
          </a:p>
        </p:txBody>
      </p:sp>
      <p:sp>
        <p:nvSpPr>
          <p:cNvPr id="9" name="Text Box 10">
            <a:extLst>
              <a:ext uri="{FF2B5EF4-FFF2-40B4-BE49-F238E27FC236}">
                <a16:creationId xmlns:a16="http://schemas.microsoft.com/office/drawing/2014/main" id="{01A08B78-216B-8D4B-BA45-6B5976B41F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2008" y="3778813"/>
            <a:ext cx="2571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286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dirty="0">
                <a:solidFill>
                  <a:srgbClr val="0000FF"/>
                </a:solidFill>
                <a:ea typeface="新細明體" panose="02020500000000000000" pitchFamily="18" charset="-120"/>
                <a:cs typeface="AGaramond" pitchFamily="50" charset="0"/>
              </a:rPr>
              <a:t>Jump out the inner loop</a:t>
            </a:r>
          </a:p>
          <a:p>
            <a:pPr eaLnBrk="1" hangingPunct="1"/>
            <a:r>
              <a:rPr lang="en-US" altLang="zh-TW" dirty="0">
                <a:solidFill>
                  <a:srgbClr val="0000FF"/>
                </a:solidFill>
                <a:ea typeface="新細明體" panose="02020500000000000000" pitchFamily="18" charset="-120"/>
                <a:cs typeface="AGaramond" pitchFamily="50" charset="0"/>
              </a:rPr>
              <a:t>and start from here</a:t>
            </a:r>
          </a:p>
        </p:txBody>
      </p:sp>
    </p:spTree>
    <p:extLst>
      <p:ext uri="{BB962C8B-B14F-4D97-AF65-F5344CB8AC3E}">
        <p14:creationId xmlns:p14="http://schemas.microsoft.com/office/powerpoint/2010/main" val="920371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1B3C9D-710A-EE44-BA1B-5ABEA6766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46124D-DB31-744C-A2DB-9037222F5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Operators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07715A-8595-2A41-B17A-6E0859904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zh-TW" dirty="0"/>
              <a:t>C++ provides logical operators that are used to form more complex conditions by combining simple conditions.</a:t>
            </a:r>
          </a:p>
          <a:p>
            <a:pPr lvl="1"/>
            <a:r>
              <a:rPr lang="en-GB" altLang="zh-TW" dirty="0"/>
              <a:t>&amp;&amp; (logical AND)</a:t>
            </a:r>
          </a:p>
          <a:p>
            <a:pPr lvl="1"/>
            <a:r>
              <a:rPr lang="en-GB" altLang="zh-TW" dirty="0"/>
              <a:t>|| (logical OR)</a:t>
            </a:r>
          </a:p>
          <a:p>
            <a:pPr lvl="1"/>
            <a:r>
              <a:rPr lang="en-GB" altLang="zh-TW" dirty="0"/>
              <a:t>! (logical NOT, also called logical negation). 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424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9AD226-8CE7-8F44-8ED9-998402026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AB20A0-0274-6C43-B28F-4198A9482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Operators</a:t>
            </a:r>
          </a:p>
        </p:txBody>
      </p:sp>
      <p:pic>
        <p:nvPicPr>
          <p:cNvPr id="5" name="Picture 1" descr="cpphtp7LOV_04slides_Page_55.png">
            <a:extLst>
              <a:ext uri="{FF2B5EF4-FFF2-40B4-BE49-F238E27FC236}">
                <a16:creationId xmlns:a16="http://schemas.microsoft.com/office/drawing/2014/main" id="{6D1851C3-06C7-FD47-B983-9F27202C511B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9" t="6483" r="31496" b="66248"/>
          <a:stretch/>
        </p:blipFill>
        <p:spPr bwMode="auto">
          <a:xfrm>
            <a:off x="1043608" y="1687445"/>
            <a:ext cx="7005637" cy="2119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" descr="cpphtp7LOV_04slides_Page_56.png">
            <a:extLst>
              <a:ext uri="{FF2B5EF4-FFF2-40B4-BE49-F238E27FC236}">
                <a16:creationId xmlns:a16="http://schemas.microsoft.com/office/drawing/2014/main" id="{2092AEBD-2A0E-C240-A2C0-9B290962BE3A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9" t="6483" r="31496" b="66247"/>
          <a:stretch/>
        </p:blipFill>
        <p:spPr bwMode="auto">
          <a:xfrm>
            <a:off x="1038845" y="4255151"/>
            <a:ext cx="7005638" cy="2119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EAC04A-DE1C-B447-8894-51B974B8A550}"/>
              </a:ext>
            </a:extLst>
          </p:cNvPr>
          <p:cNvSpPr txBox="1"/>
          <p:nvPr/>
        </p:nvSpPr>
        <p:spPr>
          <a:xfrm>
            <a:off x="1460809" y="1332546"/>
            <a:ext cx="6177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AND Operator &amp;&amp;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4E1F2E-FA9B-6E4C-A531-906B25307956}"/>
              </a:ext>
            </a:extLst>
          </p:cNvPr>
          <p:cNvSpPr txBox="1"/>
          <p:nvPr/>
        </p:nvSpPr>
        <p:spPr>
          <a:xfrm>
            <a:off x="1483112" y="3956456"/>
            <a:ext cx="6177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 Operator ||</a:t>
            </a:r>
          </a:p>
        </p:txBody>
      </p:sp>
    </p:spTree>
    <p:extLst>
      <p:ext uri="{BB962C8B-B14F-4D97-AF65-F5344CB8AC3E}">
        <p14:creationId xmlns:p14="http://schemas.microsoft.com/office/powerpoint/2010/main" val="2098611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08CA3-79E0-C04E-85B3-FF41C4E3E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CD923C-3CAA-9246-AB06-E5558F58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182C9A-180A-694F-8FE7-CDA455002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404754"/>
          </a:xfrm>
        </p:spPr>
        <p:txBody>
          <a:bodyPr/>
          <a:lstStyle/>
          <a:p>
            <a:r>
              <a:rPr lang="en-US" dirty="0"/>
              <a:t>Input: N</a:t>
            </a:r>
          </a:p>
          <a:p>
            <a:r>
              <a:rPr lang="en-US" dirty="0"/>
              <a:t>Output</a:t>
            </a:r>
          </a:p>
          <a:p>
            <a:pPr lvl="1"/>
            <a:r>
              <a:rPr lang="en-US" dirty="0"/>
              <a:t>If N is larger than 10 and N is an even number</a:t>
            </a:r>
          </a:p>
          <a:p>
            <a:pPr lvl="2"/>
            <a:r>
              <a:rPr lang="en-US" dirty="0"/>
              <a:t>Print ”N is an even number larger than 10”</a:t>
            </a:r>
          </a:p>
          <a:p>
            <a:pPr lvl="1"/>
            <a:r>
              <a:rPr lang="en-US" dirty="0"/>
              <a:t>If N is larger than 10 and N is an odd number</a:t>
            </a:r>
          </a:p>
          <a:p>
            <a:pPr lvl="2"/>
            <a:r>
              <a:rPr lang="en-US" dirty="0"/>
              <a:t>Print “N is an odd number larger than 10”</a:t>
            </a:r>
          </a:p>
          <a:p>
            <a:pPr lvl="1"/>
            <a:r>
              <a:rPr lang="en-US" dirty="0"/>
              <a:t>If N is smaller than or equal to 10, and is even</a:t>
            </a:r>
          </a:p>
          <a:p>
            <a:pPr lvl="2"/>
            <a:r>
              <a:rPr lang="en-US" dirty="0"/>
              <a:t>Print “N is an even number &lt;= 10”</a:t>
            </a:r>
          </a:p>
          <a:p>
            <a:pPr lvl="1"/>
            <a:r>
              <a:rPr lang="en-US" dirty="0"/>
              <a:t>If N is smaller than or equal to 10, and is odd</a:t>
            </a:r>
          </a:p>
          <a:p>
            <a:pPr lvl="2"/>
            <a:r>
              <a:rPr lang="en-US" dirty="0"/>
              <a:t>Print “N is an odd number &lt;= 10”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170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54365A-04CE-0741-B339-39B99999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871FCF-FA1E-4B49-BFE5-D1DBED3E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607C70-A628-E241-9D20-143169E77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 statement</a:t>
            </a:r>
          </a:p>
          <a:p>
            <a:r>
              <a:rPr lang="en-US" dirty="0"/>
              <a:t>do...while loop statement</a:t>
            </a:r>
          </a:p>
          <a:p>
            <a:r>
              <a:rPr lang="en-US" dirty="0"/>
              <a:t>for loop statement</a:t>
            </a:r>
          </a:p>
          <a:p>
            <a:r>
              <a:rPr lang="en-US" dirty="0"/>
              <a:t>switch statement</a:t>
            </a:r>
          </a:p>
          <a:p>
            <a:r>
              <a:rPr lang="en-US" dirty="0"/>
              <a:t>continue and break</a:t>
            </a:r>
          </a:p>
          <a:p>
            <a:r>
              <a:rPr lang="en-US" dirty="0"/>
              <a:t>logical operators &amp;&amp;, ||, !</a:t>
            </a:r>
          </a:p>
        </p:txBody>
      </p:sp>
    </p:spTree>
    <p:extLst>
      <p:ext uri="{BB962C8B-B14F-4D97-AF65-F5344CB8AC3E}">
        <p14:creationId xmlns:p14="http://schemas.microsoft.com/office/powerpoint/2010/main" val="1063402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08CA3-79E0-C04E-85B3-FF41C4E3E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CD923C-3CAA-9246-AB06-E5558F58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182C9A-180A-694F-8FE7-CDA455002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404754"/>
          </a:xfrm>
        </p:spPr>
        <p:txBody>
          <a:bodyPr/>
          <a:lstStyle/>
          <a:p>
            <a:r>
              <a:rPr lang="en-US" dirty="0"/>
              <a:t>LAB will go virtual starting this Friday</a:t>
            </a:r>
          </a:p>
          <a:p>
            <a:pPr lvl="1"/>
            <a:r>
              <a:rPr lang="en-US" dirty="0"/>
              <a:t>Potential exposure by Department of Public Health</a:t>
            </a:r>
          </a:p>
          <a:p>
            <a:pPr lvl="1"/>
            <a:r>
              <a:rPr lang="en-US" dirty="0"/>
              <a:t>Will resume to physical lab when situations got resolved</a:t>
            </a:r>
          </a:p>
          <a:p>
            <a:r>
              <a:rPr lang="en-US" dirty="0"/>
              <a:t>Please log into the TA’s zoom links</a:t>
            </a:r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https://github.com/tsung-wei-huang/cs1410-40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First three sections: Dian-</a:t>
            </a:r>
            <a:r>
              <a:rPr lang="en-US" dirty="0" err="1"/>
              <a:t>Lun</a:t>
            </a:r>
            <a:r>
              <a:rPr lang="en-US" dirty="0"/>
              <a:t> Lin</a:t>
            </a:r>
          </a:p>
          <a:p>
            <a:pPr lvl="2"/>
            <a:r>
              <a:rPr lang="en-US" dirty="0">
                <a:hlinkClick r:id="rId3"/>
              </a:rPr>
              <a:t>https://utah.zoom.us/j/94816252792</a:t>
            </a:r>
            <a:endParaRPr lang="en-US" dirty="0"/>
          </a:p>
          <a:p>
            <a:pPr lvl="1"/>
            <a:r>
              <a:rPr lang="en-US" dirty="0"/>
              <a:t>Second two sections: Yasin Zamani</a:t>
            </a:r>
          </a:p>
          <a:p>
            <a:pPr lvl="2"/>
            <a:r>
              <a:rPr lang="en-US" u="sng" dirty="0">
                <a:hlinkClick r:id="rId4"/>
              </a:rPr>
              <a:t>https://utah.zoom.us/j/99070521933</a:t>
            </a:r>
            <a:endParaRPr lang="en-US" u="sng" dirty="0"/>
          </a:p>
          <a:p>
            <a:r>
              <a:rPr lang="en-US" dirty="0"/>
              <a:t>TA released office hours at zoom</a:t>
            </a:r>
          </a:p>
          <a:p>
            <a:pPr lvl="1"/>
            <a:r>
              <a:rPr lang="en-US" dirty="0"/>
              <a:t>Dian-</a:t>
            </a:r>
            <a:r>
              <a:rPr lang="en-US" dirty="0" err="1"/>
              <a:t>Lun</a:t>
            </a:r>
            <a:r>
              <a:rPr lang="en-US" dirty="0"/>
              <a:t>: 12-1 PM every Thursday</a:t>
            </a:r>
          </a:p>
          <a:p>
            <a:pPr lvl="1"/>
            <a:r>
              <a:rPr lang="en-US" dirty="0"/>
              <a:t>Yasin: 2-3 PM every Monday</a:t>
            </a:r>
          </a:p>
        </p:txBody>
      </p:sp>
    </p:spTree>
    <p:extLst>
      <p:ext uri="{BB962C8B-B14F-4D97-AF65-F5344CB8AC3E}">
        <p14:creationId xmlns:p14="http://schemas.microsoft.com/office/powerpoint/2010/main" val="1014580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E3FDC4-6367-2443-88DF-1ECB7C3FF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4ACC78-703D-6643-A26C-70352012D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ASCII 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CADFC-77C8-514C-A74A-591325DA5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內容版面配置區 7">
            <a:extLst>
              <a:ext uri="{FF2B5EF4-FFF2-40B4-BE49-F238E27FC236}">
                <a16:creationId xmlns:a16="http://schemas.microsoft.com/office/drawing/2014/main" id="{CD3EF303-5DD3-1A4D-A1F2-EEFAF6CAE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267133"/>
            <a:ext cx="8250441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72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2BFB98-3A52-1242-88F9-FA268112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5F9095-9BC2-4C4E-96DC-CA91492DB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ASCII Table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C907C3-00D2-BA4B-9FD6-83BE4CF75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You cannot type the value –1 as the sentinel value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. (ASCII code is 0~255)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EOF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stands for “end-of-file”. Commonly used as a sentinel value for characters.</a:t>
            </a:r>
          </a:p>
          <a:p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EOF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is a symbolic integer constant defined in the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&lt;iostream&gt;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header file.</a:t>
            </a:r>
          </a:p>
          <a:p>
            <a:pPr lvl="1"/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EOF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has type int</a:t>
            </a:r>
          </a:p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The keystroke combinations for entering </a:t>
            </a:r>
            <a:r>
              <a:rPr lang="en-US" altLang="zh-TW" i="1" dirty="0">
                <a:solidFill>
                  <a:srgbClr val="000000"/>
                </a:solidFill>
                <a:latin typeface="Times New Roman" panose="02020603050405020304" pitchFamily="18" charset="0"/>
              </a:rPr>
              <a:t>end-of-file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are system dependent.</a:t>
            </a:r>
          </a:p>
          <a:p>
            <a:pPr lvl="1"/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Windows: Ctrl-Z ;  UNIX: Ctrl-D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719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A300DF-BC2A-4F49-AEDD-4483B094F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B3EC6B-6342-E149-AF87-6080CAD76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ASCII 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295910-0950-B144-AC3C-2AC64B4A3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38671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To have the program read the characters, we must send them to the computer by pressing the </a:t>
            </a:r>
            <a:r>
              <a:rPr lang="en-US" altLang="zh-TW" sz="28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Enter key.</a:t>
            </a:r>
          </a:p>
          <a:p>
            <a:pPr>
              <a:spcBef>
                <a:spcPts val="600"/>
              </a:spcBef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places a newline character in the input after the character we wish to process.</a:t>
            </a:r>
          </a:p>
          <a:p>
            <a:pPr lvl="1">
              <a:spcBef>
                <a:spcPts val="600"/>
              </a:spcBef>
            </a:pP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Often, this newline character must be specially processed.</a:t>
            </a:r>
          </a:p>
          <a:p>
            <a:pPr>
              <a:spcBef>
                <a:spcPts val="600"/>
              </a:spcBef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8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cin.get</a:t>
            </a:r>
            <a:r>
              <a:rPr lang="en-US" altLang="zh-TW" sz="2800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function can ignore the newline character automatically</a:t>
            </a:r>
          </a:p>
          <a:p>
            <a:pPr lvl="1">
              <a:spcBef>
                <a:spcPts val="600"/>
              </a:spcBef>
            </a:pP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Some functions can do this, but some functions cannot.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877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BAB460-7BC5-3848-92B4-23B04DF3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B0F121-CFFF-2640-A983-A5B32336C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and continue statements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09F09-1F67-8D49-9BD2-8791EE89C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400" dirty="0">
                <a:solidFill>
                  <a:srgbClr val="0000FF"/>
                </a:solidFill>
                <a:latin typeface="LucidaSansTypewriter" pitchFamily="49" charset="0"/>
              </a:rPr>
              <a:t>break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 statement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when executed in a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for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do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…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or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switch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statement, causes immediate exit from that statement.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Program execution continues with the next statement.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Common uses of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break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 are to escape early from a loop or to skip the remainder of a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switch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67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667A45-6649-E948-A582-9A0349FEE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B208D0-37E1-774F-A1F3-9F9BA05F4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and continue statements</a:t>
            </a:r>
          </a:p>
        </p:txBody>
      </p:sp>
      <p:pic>
        <p:nvPicPr>
          <p:cNvPr id="5" name="Picture 1" descr="cpphtp7LOV_04slides_Page_49.png">
            <a:extLst>
              <a:ext uri="{FF2B5EF4-FFF2-40B4-BE49-F238E27FC236}">
                <a16:creationId xmlns:a16="http://schemas.microsoft.com/office/drawing/2014/main" id="{81AC5A87-975E-D143-96C2-5D8B0E5AB10E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" t="5186" r="19684" b="15826"/>
          <a:stretch/>
        </p:blipFill>
        <p:spPr bwMode="auto">
          <a:xfrm>
            <a:off x="827584" y="1268760"/>
            <a:ext cx="7392640" cy="4525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330200-EA39-FD43-9F0C-6B3C754DD6B1}"/>
              </a:ext>
            </a:extLst>
          </p:cNvPr>
          <p:cNvSpPr/>
          <p:nvPr/>
        </p:nvSpPr>
        <p:spPr>
          <a:xfrm>
            <a:off x="1504059" y="1435693"/>
            <a:ext cx="2709017" cy="2307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48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E74161-E324-1B43-8D41-6A09BF41F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3228CD-EAF1-E943-9ECA-D4DDFC13D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and continue statements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5863C-E5F6-8B45-B2EB-71CCFBCD5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dirty="0">
                <a:solidFill>
                  <a:srgbClr val="0000FF"/>
                </a:solidFill>
                <a:latin typeface="LucidaSansTypewriter" pitchFamily="49" charset="0"/>
              </a:rPr>
              <a:t>continue</a:t>
            </a:r>
            <a:r>
              <a:rPr lang="en-US" altLang="zh-TW" dirty="0">
                <a:solidFill>
                  <a:srgbClr val="0000FF"/>
                </a:solidFill>
                <a:latin typeface="Times New Roman" panose="02020603050405020304" pitchFamily="18" charset="0"/>
              </a:rPr>
              <a:t> statement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skips the remaining statements in its body and proceeds with the </a:t>
            </a:r>
            <a:r>
              <a:rPr lang="en-US" altLang="zh-TW" dirty="0">
                <a:solidFill>
                  <a:srgbClr val="0000FF"/>
                </a:solidFill>
                <a:latin typeface="Times New Roman" panose="02020603050405020304" pitchFamily="18" charset="0"/>
              </a:rPr>
              <a:t>next iteration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of the loop.</a:t>
            </a:r>
          </a:p>
          <a:p>
            <a:pPr lvl="1">
              <a:spcBef>
                <a:spcPts val="6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When executed in a </a:t>
            </a:r>
            <a:r>
              <a:rPr lang="en-US" altLang="zh-TW" sz="2200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200" dirty="0">
                <a:solidFill>
                  <a:srgbClr val="000000"/>
                </a:solidFill>
                <a:latin typeface="Lucida Console" panose="020B0609040504020204" pitchFamily="49" charset="0"/>
              </a:rPr>
              <a:t>for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or </a:t>
            </a:r>
            <a:r>
              <a:rPr lang="en-US" altLang="zh-TW" sz="2200" dirty="0">
                <a:solidFill>
                  <a:srgbClr val="000000"/>
                </a:solidFill>
                <a:latin typeface="Lucida Console" panose="020B0609040504020204" pitchFamily="49" charset="0"/>
              </a:rPr>
              <a:t>do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…</a:t>
            </a:r>
            <a:r>
              <a:rPr lang="en-US" altLang="zh-TW" sz="2200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</a:t>
            </a:r>
          </a:p>
          <a:p>
            <a:pPr>
              <a:spcBef>
                <a:spcPts val="600"/>
              </a:spcBef>
            </a:pP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In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do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…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statements, the loop-continuation test evaluates immediately after the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continue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 executes.</a:t>
            </a:r>
          </a:p>
          <a:p>
            <a:pPr>
              <a:spcBef>
                <a:spcPts val="600"/>
              </a:spcBef>
            </a:pP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In the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for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statement, the increment expression executes, then the loop-continuation test evaluates. 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543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E74161-E324-1B43-8D41-6A09BF41F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3228CD-EAF1-E943-9ECA-D4DDFC13D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and continue statements</a:t>
            </a:r>
          </a:p>
        </p:txBody>
      </p:sp>
      <p:pic>
        <p:nvPicPr>
          <p:cNvPr id="7" name="Picture 1" descr="cpphtp7LOV_04slides_Page_50.png">
            <a:extLst>
              <a:ext uri="{FF2B5EF4-FFF2-40B4-BE49-F238E27FC236}">
                <a16:creationId xmlns:a16="http://schemas.microsoft.com/office/drawing/2014/main" id="{45E9C4E8-BF42-9F43-87C2-89191C7C5C1B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" t="5185" r="19684" b="23872"/>
          <a:stretch/>
        </p:blipFill>
        <p:spPr bwMode="auto">
          <a:xfrm>
            <a:off x="539552" y="1547296"/>
            <a:ext cx="7971358" cy="4383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5BEC742-B4ED-744E-A2C2-2601000FF22D}"/>
              </a:ext>
            </a:extLst>
          </p:cNvPr>
          <p:cNvSpPr/>
          <p:nvPr/>
        </p:nvSpPr>
        <p:spPr>
          <a:xfrm>
            <a:off x="1316052" y="1751888"/>
            <a:ext cx="2709017" cy="2307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870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2747</TotalTime>
  <Words>1060</Words>
  <Application>Microsoft Macintosh PowerPoint</Application>
  <PresentationFormat>On-screen Show (4:3)</PresentationFormat>
  <Paragraphs>146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AGaramond</vt:lpstr>
      <vt:lpstr>LucidaSansTypewriter</vt:lpstr>
      <vt:lpstr>San serif</vt:lpstr>
      <vt:lpstr>San serif</vt:lpstr>
      <vt:lpstr>Sen sarif</vt:lpstr>
      <vt:lpstr>Arial</vt:lpstr>
      <vt:lpstr>Calibri</vt:lpstr>
      <vt:lpstr>Lucida Console</vt:lpstr>
      <vt:lpstr>Times New Roman</vt:lpstr>
      <vt:lpstr>Wingdings</vt:lpstr>
      <vt:lpstr>Office Theme</vt:lpstr>
      <vt:lpstr>Lecture 8: Control Statements – Part V</vt:lpstr>
      <vt:lpstr>Announcement</vt:lpstr>
      <vt:lpstr>ASCII Code</vt:lpstr>
      <vt:lpstr>ASCII Table</vt:lpstr>
      <vt:lpstr>ASCII Code</vt:lpstr>
      <vt:lpstr>break and continue statements</vt:lpstr>
      <vt:lpstr>break and continue statements</vt:lpstr>
      <vt:lpstr>break and continue statements</vt:lpstr>
      <vt:lpstr>break and continue statements</vt:lpstr>
      <vt:lpstr>Usage in Infinite Loop</vt:lpstr>
      <vt:lpstr>Practice 1</vt:lpstr>
      <vt:lpstr>Practice 2: 3n+1</vt:lpstr>
      <vt:lpstr>Break &amp; Continue Scope of Effect</vt:lpstr>
      <vt:lpstr>Logical Operators</vt:lpstr>
      <vt:lpstr>Logical Operators</vt:lpstr>
      <vt:lpstr>Practice 3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Huang, Tsung-Wei</cp:lastModifiedBy>
  <cp:revision>397</cp:revision>
  <dcterms:created xsi:type="dcterms:W3CDTF">2020-01-09T06:22:26Z</dcterms:created>
  <dcterms:modified xsi:type="dcterms:W3CDTF">2020-09-20T18:39:11Z</dcterms:modified>
</cp:coreProperties>
</file>